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66" r:id="rId3"/>
    <p:sldId id="267" r:id="rId4"/>
    <p:sldId id="268" r:id="rId5"/>
    <p:sldId id="269" r:id="rId6"/>
    <p:sldId id="273" r:id="rId7"/>
    <p:sldId id="274" r:id="rId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9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69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517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169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78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68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482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92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66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7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399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01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97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387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27.01.2016</a:t>
            </a: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47CEA-9FBA-4433-BF06-AB105C388D6C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13887" y="1369219"/>
            <a:ext cx="8287352" cy="3359192"/>
          </a:xfrm>
        </p:spPr>
        <p:txBody>
          <a:bodyPr>
            <a:noAutofit/>
          </a:bodyPr>
          <a:lstStyle>
            <a:lvl1pPr>
              <a:defRPr sz="1800">
                <a:latin typeface="+mn-lt"/>
                <a:cs typeface="Arial" panose="020B0604020202020204" pitchFamily="34" charset="0"/>
              </a:defRPr>
            </a:lvl1pPr>
            <a:lvl2pPr>
              <a:defRPr sz="1700">
                <a:latin typeface="+mn-lt"/>
                <a:cs typeface="Arial" panose="020B0604020202020204" pitchFamily="34" charset="0"/>
              </a:defRPr>
            </a:lvl2pPr>
            <a:lvl3pPr>
              <a:defRPr>
                <a:latin typeface="+mn-lt"/>
                <a:cs typeface="Arial" panose="020B0604020202020204" pitchFamily="34" charset="0"/>
              </a:defRPr>
            </a:lvl3pPr>
            <a:lvl4pPr>
              <a:defRPr>
                <a:latin typeface="+mn-lt"/>
                <a:cs typeface="Arial" panose="020B0604020202020204" pitchFamily="34" charset="0"/>
              </a:defRPr>
            </a:lvl4pPr>
            <a:lvl5pPr>
              <a:defRPr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01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96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5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1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6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06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178F2-393B-4612-97AF-B6DE8A204AEC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6FBC-48FA-4166-A099-54F5EBB6A5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E32891A-9392-4C50-BBF4-5040A74BA21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24.04.2018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971E248-A641-4AFA-9967-FEBDFB7DE74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4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94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5446" y="1707654"/>
            <a:ext cx="8280920" cy="1102519"/>
          </a:xfrm>
        </p:spPr>
        <p:txBody>
          <a:bodyPr>
            <a:noAutofit/>
          </a:bodyPr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ПРОФЕССИОНАЛЬНОМ РАЗВИТИИ 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ПЕДАГОГИЧЕСКИХ РАБОТНИКОВ 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ТАТАРСТАН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563888" y="3075806"/>
            <a:ext cx="5352478" cy="1080120"/>
          </a:xfrm>
          <a:prstGeom prst="rect">
            <a:avLst/>
          </a:prstGeom>
          <a:ln>
            <a:noFill/>
          </a:ln>
          <a:effectLst/>
        </p:spPr>
        <p:txBody>
          <a:bodyPr vert="horz" lIns="91438" tIns="45719" rIns="91438" bIns="45719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Ильсур  Гараевич  Хадиуллин, </a:t>
            </a:r>
          </a:p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заместитель министра образования </a:t>
            </a:r>
          </a:p>
          <a:p>
            <a:pPr algn="l">
              <a:lnSpc>
                <a:spcPts val="1900"/>
              </a:lnSpc>
            </a:pP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науки Республики Татарстан</a:t>
            </a: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0070C0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  <a:p>
            <a:pPr algn="r" fontAlgn="base">
              <a:spcBef>
                <a:spcPts val="0"/>
              </a:spcBef>
              <a:spcAft>
                <a:spcPct val="0"/>
              </a:spcAft>
              <a:defRPr/>
            </a:pPr>
            <a:endParaRPr lang="ru-RU" sz="2200" b="1" i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45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7" y="0"/>
            <a:ext cx="9156333" cy="514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6373" y="123478"/>
            <a:ext cx="8058075" cy="392415"/>
          </a:xfrm>
          <a:prstGeom prst="rect">
            <a:avLst/>
          </a:prstGeom>
        </p:spPr>
        <p:txBody>
          <a:bodyPr vert="horz" lIns="91434" tIns="45717" rIns="91434" bIns="45717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Национальная система учительского роста (НСУР)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1127" y="647569"/>
            <a:ext cx="8298374" cy="3416314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Введение  национальной системы учительского роста (НСУР) является  одним из приоритетных  направлений деятельности Министерства образования и науки  Российской Федерации.</a:t>
            </a:r>
          </a:p>
          <a:p>
            <a:pPr algn="just"/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Это проект большой социальной и политической значимости, аккумулирующий ряд государственных мер, направленных на поддержку  российского учительства.</a:t>
            </a:r>
          </a:p>
          <a:p>
            <a:pPr algn="just"/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Система учительского роста основана на профессиональном развитии педагога в соответствии  с требованиями профессионального стандарта  и предполагает  модернизацию педагогического образования, в том числе дополнительного профессионального образования педагогических кадров.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7977" y="3152479"/>
            <a:ext cx="4320521" cy="220949"/>
          </a:xfrm>
          <a:prstGeom prst="rect">
            <a:avLst/>
          </a:prstGeom>
          <a:ln>
            <a:noFill/>
          </a:ln>
        </p:spPr>
        <p:txBody>
          <a:bodyPr vert="horz" lIns="91434" tIns="45717" rIns="91434" bIns="4571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" y="-47096"/>
            <a:ext cx="9123800" cy="51905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80112" y="252105"/>
            <a:ext cx="3233500" cy="1892826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tx2">
                    <a:lumMod val="75000"/>
                  </a:schemeClr>
                </a:solidFill>
              </a:rPr>
              <a:t>2.Профессиональное </a:t>
            </a:r>
            <a:r>
              <a:rPr lang="ru-RU" sz="1700" b="1" dirty="0">
                <a:solidFill>
                  <a:schemeClr val="tx2">
                    <a:lumMod val="75000"/>
                  </a:schemeClr>
                </a:solidFill>
              </a:rPr>
              <a:t>развитие, персонифицированное повышение квалификации </a:t>
            </a:r>
            <a:endParaRPr lang="ru-RU" sz="17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по результатам оценки должно быть обеспечено персонифицированное 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ПК учителя</a:t>
            </a: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, должны быть изменения в 4-х профессиональных компетенциях, эти компетенции должны быть ядром содержания программ ПК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ctr"/>
            <a:endParaRPr lang="ru-RU" sz="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0472" y="1845916"/>
            <a:ext cx="2808312" cy="1417037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vert="horz" lIns="91434" tIns="45717" rIns="91434" bIns="45717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Национальная система учительского роста (НСУР)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02148" y="3045025"/>
            <a:ext cx="3211464" cy="1631210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lIns="91434" tIns="45717" rIns="91434" bIns="45717">
            <a:spAutoFit/>
          </a:bodyPr>
          <a:lstStyle/>
          <a:p>
            <a:pPr algn="ctr"/>
            <a:endParaRPr lang="ru-RU" sz="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4.Подготовка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едагогических кадров </a:t>
            </a:r>
          </a:p>
          <a:p>
            <a:pPr algn="ctr"/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целевое обучение будущих педагогов, профессиональная сертификация выпускников вузов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ctr"/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0660" y="267494"/>
            <a:ext cx="3113469" cy="1754326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1.Новая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модель аттестации педкадров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(модель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предусматривает оценку компетентности педагога на основе единых федеральных  оценочных материалов (ЕФОМ): предметные, методические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, психолого-педагогические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, коммуникативные)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0660" y="3045025"/>
            <a:ext cx="3108240" cy="1569660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3.Мотивация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стимулирование, поощрение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(профессиональные конкурсы, гранты профессионального роста учителя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algn="ctr"/>
            <a:endParaRPr lang="ru-RU" sz="1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92896" cy="5164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461" y="1"/>
            <a:ext cx="8508437" cy="392415"/>
          </a:xfrm>
          <a:prstGeom prst="rect">
            <a:avLst/>
          </a:prstGeom>
        </p:spPr>
        <p:txBody>
          <a:bodyPr vert="horz" lIns="91434" tIns="45717" rIns="91434" bIns="45717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</a:rPr>
              <a:t>Новая модель аттестации учителей в РФ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074820" y="2355726"/>
            <a:ext cx="6913719" cy="594066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chemeClr val="accent6">
                  <a:lumMod val="50000"/>
                </a:schemeClr>
              </a:buClr>
              <a:buNone/>
            </a:pPr>
            <a:endParaRPr lang="ru-RU" sz="18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460" y="531233"/>
            <a:ext cx="8687027" cy="3600980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Одним из компонентов НСУР является новая модель аттестации</a:t>
            </a:r>
          </a:p>
          <a:p>
            <a:pPr algn="just"/>
            <a:endParaRPr lang="ru-RU" sz="8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Ведется обсуждение единых критериев общей оценки квалификации учителя и стимулирования повышения качества выполнения непосредственно связанных с образовательной деятельностью дополнительных видов педагогической работы, в частности, руководство методическими объединениями и педагогическое наставничество.</a:t>
            </a:r>
          </a:p>
          <a:p>
            <a:pPr algn="just"/>
            <a:endParaRPr lang="ru-RU" sz="8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Прорабатываемые задачи: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устранение избыточной  отчетности учителей при аттестации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разработки механизмов учета мнения выпускников общеобразовательных организаций в рамках проведения общественной экспертизы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создание условий и стимулов для повышения профессионального уровня учителей в рамках аттестации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chemeClr val="tx2">
                    <a:lumMod val="75000"/>
                  </a:schemeClr>
                </a:solidFill>
              </a:rPr>
              <a:t>переход от сложившихся  региональных  систем аттестации к федеральной системе (критериям и процедурам) аттестации учителей </a:t>
            </a:r>
            <a:r>
              <a:rPr lang="ru-RU" sz="1600" i="1" dirty="0" smtClean="0">
                <a:solidFill>
                  <a:schemeClr val="tx2">
                    <a:lumMod val="75000"/>
                  </a:schemeClr>
                </a:solidFill>
              </a:rPr>
              <a:t>(к 1 января 2019 года)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47977" y="3152479"/>
            <a:ext cx="4320521" cy="220949"/>
          </a:xfrm>
          <a:prstGeom prst="rect">
            <a:avLst/>
          </a:prstGeom>
          <a:ln>
            <a:noFill/>
          </a:ln>
        </p:spPr>
        <p:txBody>
          <a:bodyPr vert="horz" lIns="91434" tIns="45717" rIns="91434" bIns="45717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6894" y="4232489"/>
            <a:ext cx="6369105" cy="323159"/>
          </a:xfrm>
          <a:prstGeom prst="rect">
            <a:avLst/>
          </a:prstGeom>
        </p:spPr>
        <p:txBody>
          <a:bodyPr wrap="square" lIns="91434" tIns="45717" rIns="91434" bIns="45717">
            <a:spAutoFit/>
          </a:bodyPr>
          <a:lstStyle/>
          <a:p>
            <a:pPr algn="ctr">
              <a:spcBef>
                <a:spcPts val="1000"/>
              </a:spcBef>
              <a:defRPr/>
            </a:pPr>
            <a:endParaRPr lang="ru-RU" sz="15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49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08503" cy="517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" y="123478"/>
            <a:ext cx="8964463" cy="493564"/>
          </a:xfrm>
        </p:spPr>
        <p:txBody>
          <a:bodyPr>
            <a:normAutofit/>
          </a:bodyPr>
          <a:lstStyle/>
          <a:p>
            <a:r>
              <a:rPr lang="ru-RU" sz="23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Персонифицированная </a:t>
            </a:r>
            <a:r>
              <a:rPr lang="ru-RU" sz="23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модель повышения квалификации </a:t>
            </a:r>
            <a:r>
              <a:rPr lang="ru-RU" sz="23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в РТ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63638"/>
            <a:ext cx="8229600" cy="2448272"/>
          </a:xfrm>
        </p:spPr>
        <p:txBody>
          <a:bodyPr>
            <a:normAutofit fontScale="25000" lnSpcReduction="20000"/>
          </a:bodyPr>
          <a:lstStyle/>
          <a:p>
            <a:pPr marL="180975" lvl="1" indent="-95250" algn="just" defTabSz="1219019">
              <a:buFont typeface="Arial" pitchFamily="34" charset="0"/>
              <a:buChar char="•"/>
            </a:pPr>
            <a:r>
              <a:rPr lang="ru-RU" sz="5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2018 году 19814 </a:t>
            </a:r>
            <a:r>
              <a:rPr lang="ru-RU" sz="5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чел. </a:t>
            </a: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подали заявление и выбрали программы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повышения квалификации и </a:t>
            </a: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 через ЛК в ИС «Электронное образование в РТ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из них:</a:t>
            </a: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23888" lvl="1" indent="-179388" algn="just" defTabSz="1219019"/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педагогов 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проходят обучение в </a:t>
            </a:r>
            <a:r>
              <a:rPr lang="ru-RU" sz="5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КФУ, ИРО, НГПУ</a:t>
            </a:r>
          </a:p>
          <a:p>
            <a:pPr marL="623888" lvl="1" indent="-179388" algn="just" defTabSz="1219019">
              <a:buFontTx/>
              <a:buChar char="-"/>
            </a:pP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20% - на базе других организаций (</a:t>
            </a:r>
            <a:r>
              <a:rPr lang="ru-RU" sz="5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педколледжи</a:t>
            </a: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ЦСГО, РЦВР…)</a:t>
            </a:r>
          </a:p>
          <a:p>
            <a:pPr marL="85725" lvl="1" indent="0" algn="just" defTabSz="1219019">
              <a:buNone/>
              <a:tabLst>
                <a:tab pos="265113" algn="l"/>
              </a:tabLst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Объем программ от 64  до 108 </a:t>
            </a:r>
            <a:r>
              <a:rPr lang="ru-RU" sz="5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часов (дистанционные модули для </a:t>
            </a: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учителей-предметников)</a:t>
            </a:r>
          </a:p>
          <a:p>
            <a:pPr marL="180975" lvl="1" indent="-95250" algn="just" defTabSz="1219019">
              <a:buFont typeface="Arial" pitchFamily="34" charset="0"/>
              <a:buChar char="•"/>
              <a:tabLst>
                <a:tab pos="265113" algn="l"/>
              </a:tabLst>
            </a:pPr>
            <a:endParaRPr lang="ru-RU" sz="5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5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Новые </a:t>
            </a:r>
            <a:r>
              <a:rPr lang="ru-RU" sz="5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задачи: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диагностика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предметной компетентности учителей при проведении любых курсов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отмена процедуры </a:t>
            </a:r>
            <a:r>
              <a:rPr lang="ru-RU" sz="6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ассесмента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руководителей, использование процедуры оценки управленческих компетенций в разработке уровневых программ ПК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независимая </a:t>
            </a:r>
            <a:r>
              <a:rPr lang="ru-RU" sz="6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качества освоения программ и  получение электронного документа (ЭЦП): апробация в конце учебного года</a:t>
            </a:r>
          </a:p>
          <a:p>
            <a:endParaRPr lang="ru-RU" sz="1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699542"/>
            <a:ext cx="8568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 Black" pitchFamily="34" charset="0"/>
              </a:rPr>
              <a:t>Персонифицированная модель </a:t>
            </a:r>
            <a:r>
              <a:rPr lang="ru-RU" sz="1400" dirty="0" smtClean="0"/>
              <a:t>–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</a:rPr>
              <a:t>адресная, ориентированная на конкретного учителя (педагога), его потребности и осознанные дефициты профессиональных компетентностей , достижения нового качества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" y="-1"/>
            <a:ext cx="9143999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84566" y="2247713"/>
            <a:ext cx="5184576" cy="32403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rPr>
              <a:t>Спасибо за внимание!</a:t>
            </a:r>
            <a:endParaRPr lang="ru-RU" sz="2400" b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5631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437</Words>
  <Application>Microsoft Office PowerPoint</Application>
  <PresentationFormat>Экран (16:9)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8" baseType="lpstr">
      <vt:lpstr>Тема Office</vt:lpstr>
      <vt:lpstr>Office Theme</vt:lpstr>
      <vt:lpstr>О ПРОФЕССИОНАЛЬНОМ РАЗВИТИИ  ПЕДАГОГИЧЕСКИХ РАБОТНИКОВ  РЕСПУБЛИКИ ТАТАРСТАН    </vt:lpstr>
      <vt:lpstr>Презентация PowerPoint</vt:lpstr>
      <vt:lpstr>Презентация PowerPoint</vt:lpstr>
      <vt:lpstr>Презентация PowerPoint</vt:lpstr>
      <vt:lpstr>Персонифицированная модель повышения квалификации в РТ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Giniatova</cp:lastModifiedBy>
  <cp:revision>162</cp:revision>
  <dcterms:created xsi:type="dcterms:W3CDTF">2018-03-29T09:12:18Z</dcterms:created>
  <dcterms:modified xsi:type="dcterms:W3CDTF">2018-04-24T13:20:25Z</dcterms:modified>
</cp:coreProperties>
</file>